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82" r:id="rId3"/>
    <p:sldId id="283" r:id="rId4"/>
    <p:sldId id="284" r:id="rId5"/>
    <p:sldId id="275" r:id="rId6"/>
    <p:sldId id="274" r:id="rId7"/>
    <p:sldId id="281" r:id="rId8"/>
    <p:sldId id="277" r:id="rId9"/>
    <p:sldId id="313" r:id="rId10"/>
    <p:sldId id="314" r:id="rId11"/>
    <p:sldId id="315" r:id="rId12"/>
    <p:sldId id="316" r:id="rId13"/>
    <p:sldId id="317" r:id="rId14"/>
    <p:sldId id="286" r:id="rId15"/>
    <p:sldId id="296" r:id="rId16"/>
    <p:sldId id="318" r:id="rId17"/>
    <p:sldId id="287" r:id="rId18"/>
    <p:sldId id="288" r:id="rId19"/>
    <p:sldId id="290" r:id="rId20"/>
    <p:sldId id="295" r:id="rId21"/>
    <p:sldId id="297" r:id="rId22"/>
    <p:sldId id="298" r:id="rId23"/>
    <p:sldId id="307" r:id="rId24"/>
    <p:sldId id="306" r:id="rId25"/>
    <p:sldId id="308" r:id="rId26"/>
    <p:sldId id="325" r:id="rId27"/>
    <p:sldId id="319" r:id="rId28"/>
    <p:sldId id="300" r:id="rId29"/>
    <p:sldId id="320" r:id="rId30"/>
    <p:sldId id="321" r:id="rId31"/>
    <p:sldId id="322" r:id="rId32"/>
    <p:sldId id="323" r:id="rId33"/>
    <p:sldId id="32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B13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41"/>
    <p:restoredTop sz="64395"/>
  </p:normalViewPr>
  <p:slideViewPr>
    <p:cSldViewPr snapToGrid="0" snapToObjects="1">
      <p:cViewPr>
        <p:scale>
          <a:sx n="61" d="100"/>
          <a:sy n="61" d="100"/>
        </p:scale>
        <p:origin x="14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Sreela/Documents/School/Princeton/Year3/STARnet/Research2017_Sreela/HAR%20Model%20Performanc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Sreela/Documents/School/Princeton/Year3/STARnet/Research2017_Sreela/HAR%20Model%20Performanc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Users/Sreela/Documents/School/Princeton/Year3/STARnet/Research2017_Sreela/HAR%20Model%20Performanc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/Users/Sreela/Documents/School/Princeton/Year3/STARnet/Research2017_Sreela/HAR%20Model%20Performanc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/Users/Sreela/Documents/School/Princeton/Year3/STARnet/Research2017_Sreela/HAR%20Model%20Performan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r>
              <a:rPr lang="en-US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Test</a:t>
            </a:r>
            <a:r>
              <a:rPr lang="en-US" sz="24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Accuracy</a:t>
            </a:r>
            <a:endParaRPr lang="en-US" sz="24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2278543307087"/>
          <c:y val="0.139351851851852"/>
          <c:w val="0.678912401574803"/>
          <c:h val="0.644815057839992"/>
        </c:manualLayout>
      </c:layout>
      <c:barChart>
        <c:barDir val="col"/>
        <c:grouping val="clustered"/>
        <c:varyColors val="0"/>
        <c:ser>
          <c:idx val="0"/>
          <c:order val="0"/>
          <c:tx>
            <c:v>DL Models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DL_modelsVS.swSimulation!$A$3:$A$7</c:f>
              <c:strCache>
                <c:ptCount val="5"/>
                <c:pt idx="0">
                  <c:v>Opportunity</c:v>
                </c:pt>
                <c:pt idx="1">
                  <c:v>Pamap2</c:v>
                </c:pt>
                <c:pt idx="2">
                  <c:v>DoG</c:v>
                </c:pt>
                <c:pt idx="3">
                  <c:v>Smartphone (Raw)</c:v>
                </c:pt>
                <c:pt idx="4">
                  <c:v>Smartphone (feature extracted)</c:v>
                </c:pt>
              </c:strCache>
            </c:strRef>
          </c:cat>
          <c:val>
            <c:numRef>
              <c:f>DL_modelsVS.swSimulation!$D$3:$D$7</c:f>
              <c:numCache>
                <c:formatCode>0.00%</c:formatCode>
                <c:ptCount val="5"/>
                <c:pt idx="0">
                  <c:v>0.89210853871048</c:v>
                </c:pt>
                <c:pt idx="1">
                  <c:v>0.678115645205484</c:v>
                </c:pt>
                <c:pt idx="2">
                  <c:v>0.719443622373483</c:v>
                </c:pt>
                <c:pt idx="3">
                  <c:v>0.795508274275035</c:v>
                </c:pt>
                <c:pt idx="4">
                  <c:v>0.926944971537001</c:v>
                </c:pt>
              </c:numCache>
            </c:numRef>
          </c:val>
        </c:ser>
        <c:ser>
          <c:idx val="1"/>
          <c:order val="1"/>
          <c:tx>
            <c:v>SM2/3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DL_modelsVS.swSimulation!$A$3:$A$7</c:f>
              <c:strCache>
                <c:ptCount val="5"/>
                <c:pt idx="0">
                  <c:v>Opportunity</c:v>
                </c:pt>
                <c:pt idx="1">
                  <c:v>Pamap2</c:v>
                </c:pt>
                <c:pt idx="2">
                  <c:v>DoG</c:v>
                </c:pt>
                <c:pt idx="3">
                  <c:v>Smartphone (Raw)</c:v>
                </c:pt>
                <c:pt idx="4">
                  <c:v>Smartphone (feature extracted)</c:v>
                </c:pt>
              </c:strCache>
            </c:strRef>
          </c:cat>
          <c:val>
            <c:numRef>
              <c:f>DL_modelsVS.swSimulation!$G$3:$G$7</c:f>
              <c:numCache>
                <c:formatCode>0.00%</c:formatCode>
                <c:ptCount val="5"/>
                <c:pt idx="0">
                  <c:v>0.896510348965103</c:v>
                </c:pt>
                <c:pt idx="1">
                  <c:v>0.678588309437529</c:v>
                </c:pt>
                <c:pt idx="2">
                  <c:v>0.718950379796784</c:v>
                </c:pt>
                <c:pt idx="3">
                  <c:v>0.795220477952205</c:v>
                </c:pt>
                <c:pt idx="4">
                  <c:v>0.927893738140417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4907568"/>
        <c:axId val="1334928128"/>
      </c:barChart>
      <c:catAx>
        <c:axId val="1334907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pPr>
                <a:r>
                  <a:rPr lang="en-US" sz="16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HAR Datasets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34928128"/>
        <c:crosses val="autoZero"/>
        <c:auto val="1"/>
        <c:lblAlgn val="ctr"/>
        <c:lblOffset val="100"/>
        <c:noMultiLvlLbl val="0"/>
      </c:catAx>
      <c:valAx>
        <c:axId val="1334928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pPr>
                <a:r>
                  <a:rPr lang="en-US" sz="16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34907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r>
              <a:rPr lang="en-US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Mean F-score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5750765529309"/>
          <c:y val="0.14320987654321"/>
          <c:w val="0.675440179352581"/>
          <c:h val="0.640957033148634"/>
        </c:manualLayout>
      </c:layout>
      <c:barChart>
        <c:barDir val="col"/>
        <c:grouping val="clustered"/>
        <c:varyColors val="0"/>
        <c:ser>
          <c:idx val="0"/>
          <c:order val="0"/>
          <c:tx>
            <c:v>DL Models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DL_modelsVS.swSimulation!$A$3:$A$7</c:f>
              <c:strCache>
                <c:ptCount val="5"/>
                <c:pt idx="0">
                  <c:v>Opportunity</c:v>
                </c:pt>
                <c:pt idx="1">
                  <c:v>Pamap2</c:v>
                </c:pt>
                <c:pt idx="2">
                  <c:v>DoG</c:v>
                </c:pt>
                <c:pt idx="3">
                  <c:v>Smartphone (Raw)</c:v>
                </c:pt>
                <c:pt idx="4">
                  <c:v>Smartphone (feature extracted)</c:v>
                </c:pt>
              </c:strCache>
            </c:strRef>
          </c:cat>
          <c:val>
            <c:numRef>
              <c:f>DL_modelsVS.swSimulation!$B$3:$B$7</c:f>
              <c:numCache>
                <c:formatCode>0.000</c:formatCode>
                <c:ptCount val="5"/>
                <c:pt idx="0">
                  <c:v>0.601572</c:v>
                </c:pt>
                <c:pt idx="1">
                  <c:v>0.60774</c:v>
                </c:pt>
                <c:pt idx="2">
                  <c:v>0.617163</c:v>
                </c:pt>
                <c:pt idx="3">
                  <c:v>0.68243</c:v>
                </c:pt>
                <c:pt idx="4">
                  <c:v>0.804089</c:v>
                </c:pt>
              </c:numCache>
            </c:numRef>
          </c:val>
        </c:ser>
        <c:ser>
          <c:idx val="1"/>
          <c:order val="1"/>
          <c:tx>
            <c:v>SM2/3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DL_modelsVS.swSimulation!$A$3:$A$7</c:f>
              <c:strCache>
                <c:ptCount val="5"/>
                <c:pt idx="0">
                  <c:v>Opportunity</c:v>
                </c:pt>
                <c:pt idx="1">
                  <c:v>Pamap2</c:v>
                </c:pt>
                <c:pt idx="2">
                  <c:v>DoG</c:v>
                </c:pt>
                <c:pt idx="3">
                  <c:v>Smartphone (Raw)</c:v>
                </c:pt>
                <c:pt idx="4">
                  <c:v>Smartphone (feature extracted)</c:v>
                </c:pt>
              </c:strCache>
            </c:strRef>
          </c:cat>
          <c:val>
            <c:numRef>
              <c:f>DL_modelsVS.swSimulation!$E$3:$E$7</c:f>
              <c:numCache>
                <c:formatCode>0.000</c:formatCode>
                <c:ptCount val="5"/>
                <c:pt idx="0">
                  <c:v>0.568771</c:v>
                </c:pt>
                <c:pt idx="1">
                  <c:v>0.611183</c:v>
                </c:pt>
                <c:pt idx="2">
                  <c:v>0.616747</c:v>
                </c:pt>
                <c:pt idx="3">
                  <c:v>0.690146</c:v>
                </c:pt>
                <c:pt idx="4">
                  <c:v>0.802273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7621360"/>
        <c:axId val="1337444128"/>
      </c:barChart>
      <c:catAx>
        <c:axId val="13376213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pPr>
                <a:r>
                  <a:rPr lang="en-US" sz="16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HAR Datasets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37444128"/>
        <c:crosses val="autoZero"/>
        <c:auto val="1"/>
        <c:lblAlgn val="ctr"/>
        <c:lblOffset val="100"/>
        <c:noMultiLvlLbl val="0"/>
      </c:catAx>
      <c:valAx>
        <c:axId val="1337444128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pPr>
                <a:r>
                  <a:rPr lang="en-US" sz="16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F-score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37621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r>
              <a:rPr lang="en-US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Weighted F-score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5750765529309"/>
          <c:y val="0.148074626521788"/>
          <c:w val="0.675440179352581"/>
          <c:h val="0.636092284138304"/>
        </c:manualLayout>
      </c:layout>
      <c:barChart>
        <c:barDir val="col"/>
        <c:grouping val="clustered"/>
        <c:varyColors val="0"/>
        <c:ser>
          <c:idx val="0"/>
          <c:order val="0"/>
          <c:tx>
            <c:v>DL Models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DL_modelsVS.swSimulation!$A$3:$A$7</c:f>
              <c:strCache>
                <c:ptCount val="5"/>
                <c:pt idx="0">
                  <c:v>Opportunity</c:v>
                </c:pt>
                <c:pt idx="1">
                  <c:v>Pamap2</c:v>
                </c:pt>
                <c:pt idx="2">
                  <c:v>DoG</c:v>
                </c:pt>
                <c:pt idx="3">
                  <c:v>Smartphone (Raw)</c:v>
                </c:pt>
                <c:pt idx="4">
                  <c:v>Smartphone (feature extracted)</c:v>
                </c:pt>
              </c:strCache>
            </c:strRef>
          </c:cat>
          <c:val>
            <c:numRef>
              <c:f>DL_modelsVS.swSimulation!$C$3:$C$7</c:f>
              <c:numCache>
                <c:formatCode>0.000</c:formatCode>
                <c:ptCount val="5"/>
                <c:pt idx="0">
                  <c:v>0.892124</c:v>
                </c:pt>
                <c:pt idx="1">
                  <c:v>0.65727</c:v>
                </c:pt>
                <c:pt idx="2">
                  <c:v>0.711172</c:v>
                </c:pt>
                <c:pt idx="3">
                  <c:v>0.790616</c:v>
                </c:pt>
                <c:pt idx="4">
                  <c:v>0.926616</c:v>
                </c:pt>
              </c:numCache>
            </c:numRef>
          </c:val>
        </c:ser>
        <c:ser>
          <c:idx val="1"/>
          <c:order val="1"/>
          <c:tx>
            <c:v>SM2/3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DL_modelsVS.swSimulation!$A$3:$A$7</c:f>
              <c:strCache>
                <c:ptCount val="5"/>
                <c:pt idx="0">
                  <c:v>Opportunity</c:v>
                </c:pt>
                <c:pt idx="1">
                  <c:v>Pamap2</c:v>
                </c:pt>
                <c:pt idx="2">
                  <c:v>DoG</c:v>
                </c:pt>
                <c:pt idx="3">
                  <c:v>Smartphone (Raw)</c:v>
                </c:pt>
                <c:pt idx="4">
                  <c:v>Smartphone (feature extracted)</c:v>
                </c:pt>
              </c:strCache>
            </c:strRef>
          </c:cat>
          <c:val>
            <c:numRef>
              <c:f>DL_modelsVS.swSimulation!$F$3:$F$7</c:f>
              <c:numCache>
                <c:formatCode>0.000</c:formatCode>
                <c:ptCount val="5"/>
                <c:pt idx="0">
                  <c:v>0.893923</c:v>
                </c:pt>
                <c:pt idx="1">
                  <c:v>0.663556</c:v>
                </c:pt>
                <c:pt idx="2">
                  <c:v>0.71087</c:v>
                </c:pt>
                <c:pt idx="3">
                  <c:v>0.793846</c:v>
                </c:pt>
                <c:pt idx="4">
                  <c:v>0.926453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4978464"/>
        <c:axId val="1334991712"/>
      </c:barChart>
      <c:catAx>
        <c:axId val="1334978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pPr>
                <a:r>
                  <a:rPr lang="en-US" sz="16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HAR Datasets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34991712"/>
        <c:crosses val="autoZero"/>
        <c:auto val="1"/>
        <c:lblAlgn val="ctr"/>
        <c:lblOffset val="100"/>
        <c:noMultiLvlLbl val="0"/>
      </c:catAx>
      <c:valAx>
        <c:axId val="133499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pPr>
                <a:r>
                  <a:rPr lang="en-US" sz="16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F-score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34978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Mean Fscore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Mean Fscore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('Opp_Different Overlap_DLModels'!$C$1,'Opp_Different Overlap_DLModels'!$G$1,'Opp_Different Overlap_DLModels'!$K$1,'Opp_Different Overlap_DLModels'!$O$1)</c:f>
              <c:numCache>
                <c:formatCode>0.00</c:formatCode>
                <c:ptCount val="4"/>
                <c:pt idx="0">
                  <c:v>0.0</c:v>
                </c:pt>
                <c:pt idx="1">
                  <c:v>0.25</c:v>
                </c:pt>
                <c:pt idx="2">
                  <c:v>0.5</c:v>
                </c:pt>
                <c:pt idx="3">
                  <c:v>0.75</c:v>
                </c:pt>
              </c:numCache>
            </c:numRef>
          </c:cat>
          <c:val>
            <c:numRef>
              <c:f>('Opp_Different Overlap_DLModels'!$D$22,'Opp_Different Overlap_DLModels'!$I$22,'Opp_Different Overlap_DLModels'!$M$22,'Opp_Different Overlap_DLModels'!$Q$22)</c:f>
              <c:numCache>
                <c:formatCode>0.000000</c:formatCode>
                <c:ptCount val="4"/>
                <c:pt idx="0">
                  <c:v>0.624387</c:v>
                </c:pt>
                <c:pt idx="1">
                  <c:v>0.625809</c:v>
                </c:pt>
                <c:pt idx="2">
                  <c:v>0.664399</c:v>
                </c:pt>
                <c:pt idx="3">
                  <c:v>0.63526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97025456"/>
        <c:axId val="1297027232"/>
      </c:lineChart>
      <c:catAx>
        <c:axId val="1297025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7027232"/>
        <c:crosses val="autoZero"/>
        <c:auto val="1"/>
        <c:lblAlgn val="ctr"/>
        <c:lblOffset val="100"/>
        <c:noMultiLvlLbl val="0"/>
      </c:catAx>
      <c:valAx>
        <c:axId val="1297027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7025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Weighted Fscore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Weighted Fscore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('Opp_Different Overlap_DLModels'!$C$1,'Opp_Different Overlap_DLModels'!$G$1,'Opp_Different Overlap_DLModels'!$K$1,'Opp_Different Overlap_DLModels'!$O$1)</c:f>
              <c:numCache>
                <c:formatCode>0.00</c:formatCode>
                <c:ptCount val="4"/>
                <c:pt idx="0">
                  <c:v>0.0</c:v>
                </c:pt>
                <c:pt idx="1">
                  <c:v>0.25</c:v>
                </c:pt>
                <c:pt idx="2">
                  <c:v>0.5</c:v>
                </c:pt>
                <c:pt idx="3">
                  <c:v>0.75</c:v>
                </c:pt>
              </c:numCache>
            </c:numRef>
          </c:cat>
          <c:val>
            <c:numRef>
              <c:f>('Opp_Different Overlap_DLModels'!$D$23,'Opp_Different Overlap_DLModels'!$I$23,'Opp_Different Overlap_DLModels'!$M$23,'Opp_Different Overlap_DLModels'!$Q$23)</c:f>
              <c:numCache>
                <c:formatCode>0.000000</c:formatCode>
                <c:ptCount val="4"/>
                <c:pt idx="0">
                  <c:v>0.904945</c:v>
                </c:pt>
                <c:pt idx="1">
                  <c:v>0.903997</c:v>
                </c:pt>
                <c:pt idx="2">
                  <c:v>0.914109</c:v>
                </c:pt>
                <c:pt idx="3">
                  <c:v>0.901965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8014544"/>
        <c:axId val="1338017024"/>
      </c:lineChart>
      <c:catAx>
        <c:axId val="13380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8017024"/>
        <c:crosses val="autoZero"/>
        <c:auto val="1"/>
        <c:lblAlgn val="ctr"/>
        <c:lblOffset val="100"/>
        <c:noMultiLvlLbl val="0"/>
      </c:catAx>
      <c:valAx>
        <c:axId val="1338017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8014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D3C0E-ADE1-594E-B50E-564888A94ACB}" type="datetimeFigureOut">
              <a:rPr lang="en-US" smtClean="0"/>
              <a:t>8/24/17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0F6B3-5BCA-724B-B3F8-05966CB64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12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entral_nervous_system" TargetMode="External"/><Relationship Id="rId4" Type="http://schemas.openxmlformats.org/officeDocument/2006/relationships/hyperlink" Target="https://en.wikipedia.org/wiki/Motor_system" TargetMode="External"/><Relationship Id="rId5" Type="http://schemas.openxmlformats.org/officeDocument/2006/relationships/hyperlink" Target="https://en.wikipedia.org/wiki/Parkinson's_disease#cite_note-NIH2016-1" TargetMode="External"/><Relationship Id="rId6" Type="http://schemas.openxmlformats.org/officeDocument/2006/relationships/hyperlink" Target="https://en.wikipedia.org/wiki/Tremor" TargetMode="External"/><Relationship Id="rId7" Type="http://schemas.openxmlformats.org/officeDocument/2006/relationships/hyperlink" Target="https://en.wikipedia.org/wiki/Spasticity" TargetMode="External"/><Relationship Id="rId8" Type="http://schemas.openxmlformats.org/officeDocument/2006/relationships/hyperlink" Target="https://en.wikipedia.org/wiki/Hypokinesia#Bradykinesia" TargetMode="External"/><Relationship Id="rId9" Type="http://schemas.openxmlformats.org/officeDocument/2006/relationships/hyperlink" Target="https://en.wikipedia.org/wiki/Gait_abnormality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afternoon, my name is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sreela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 of the undergrad interns working here this summer. today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wanted to take this chance to share what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been working on and what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really working towards.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 Activity Monitoring Data Set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PAMAP2 Physical Activity Monitoring dataset contains data of 18 different physical activities (such as walking, cycling, playing soccer, etc.), performed by 9 subjects wearing 3 inertial measurement units and a heart rate monitor.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PAMAP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other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lying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sitting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sanding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walking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 running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cycling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 Nordic walking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 ascending pairs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descending stairs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 vacuum cleaning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ironing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 rope jumping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00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Freezing of Gait Dataset is a dataset devised to benchmark automatic methods to recognize gait freeze from wearable acceleration sensors placed on legs and hip. 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Parkinson's disease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long-term degenerative disorder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entral nervous system"/>
              </a:rPr>
              <a:t>central nervous system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mainly affects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otor system"/>
              </a:rPr>
              <a:t>motor system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[1]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symptoms generally come on slowly over time.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[1]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Early in the disease, the most obvious are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Tremor"/>
              </a:rPr>
              <a:t>shaking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Spasticity"/>
              </a:rPr>
              <a:t>rigidity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Hypokinesia"/>
              </a:rPr>
              <a:t>slowness of movement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Gait abnormality"/>
              </a:rPr>
              <a:t>difficulty with walking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[1]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dataset was recorded in the lab with emphasis on generating many freeze events. Users performed there kinds of tasks: straight line walking, walking with numerous turns, and finally a more realistic activity of daily living (ADL) task, where users went into different rooms while fetching coffee, opening doors, etc.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other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no freeze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freeze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52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experiments were carried out with a group of 30 volunteers within an age bracket of 19-48 years. They performed a protocol of activities composed of six basic activities: three static postures (standing, sitting, lying) and three dynamic activities (walking, walking downstairs and walking upstairs). The experiment also included postural transitions that occurred between the static postures.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UCI Smartphone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Other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WALKING           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WALKING_UPSTAIRS  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WALKING_DOWNSTAIRS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SITTING           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 STANDING          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LAYING            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 STAND_TO_SIT      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 SIT_TO_STAND      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SIT_TO_LIE        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 LIE_TO_SIT        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STAND_TO_LIE      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 LIE_TO_STAND    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79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Next step was to set up </a:t>
            </a:r>
            <a:r>
              <a:rPr lang="en-US" baseline="0" dirty="0" err="1" smtClean="0"/>
              <a:t>dnn</a:t>
            </a:r>
            <a:r>
              <a:rPr lang="en-US" baseline="0" dirty="0" smtClean="0"/>
              <a:t> models with these datasets. However first step was to find all these datasets and ensure they were in a usable format.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86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Finding all these directories, extracting</a:t>
            </a:r>
            <a:r>
              <a:rPr lang="en-US" baseline="0" dirty="0" smtClean="0"/>
              <a:t> them, splitting them into training, testing, and validation, replacing nans, 32/-32 range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Painstakingly tinkered with different window sizes, overlap percentages, hidden dimensions, and layers to create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00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I dive</a:t>
            </a:r>
            <a:r>
              <a:rPr lang="en-US" baseline="0" dirty="0" smtClean="0"/>
              <a:t> into what I’ve been working on, </a:t>
            </a:r>
          </a:p>
          <a:p>
            <a:endParaRPr lang="en-US" baseline="0" dirty="0" smtClean="0"/>
          </a:p>
          <a:p>
            <a:r>
              <a:rPr lang="en-US" dirty="0" smtClean="0"/>
              <a:t>Hypothetical Scenarios / Real world problems</a:t>
            </a:r>
          </a:p>
          <a:p>
            <a:pPr marL="228600" indent="-228600">
              <a:buAutoNum type="alphaUcParenR"/>
            </a:pPr>
            <a:r>
              <a:rPr lang="en-US" dirty="0" smtClean="0"/>
              <a:t>Effective ways to monitor and keep police</a:t>
            </a:r>
            <a:r>
              <a:rPr lang="en-US" baseline="0" dirty="0" smtClean="0"/>
              <a:t> officers accountable?</a:t>
            </a:r>
          </a:p>
          <a:p>
            <a:pPr marL="228600" indent="-228600">
              <a:buAutoNum type="alphaUcParenR"/>
            </a:pPr>
            <a:r>
              <a:rPr lang="en-US" baseline="0" dirty="0" smtClean="0"/>
              <a:t>Monitoring patients in assisted living homes?</a:t>
            </a:r>
          </a:p>
          <a:p>
            <a:pPr marL="228600" indent="-228600">
              <a:buAutoNum type="alphaUcParenR"/>
            </a:pPr>
            <a:r>
              <a:rPr lang="en-US" baseline="0" dirty="0" smtClean="0"/>
              <a:t>How to get help in a dangerous situation? i.e. SA?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59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Port models.</a:t>
            </a:r>
          </a:p>
          <a:p>
            <a:r>
              <a:rPr lang="en-US" dirty="0" smtClean="0"/>
              <a:t>Ran into bugs at first, rescaled the data, loading</a:t>
            </a:r>
            <a:r>
              <a:rPr lang="en-US" baseline="0" dirty="0" smtClean="0"/>
              <a:t> the weights properly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32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38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6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I dive</a:t>
            </a:r>
            <a:r>
              <a:rPr lang="en-US" baseline="0" dirty="0" smtClean="0"/>
              <a:t> into what I’ve been working on, </a:t>
            </a:r>
          </a:p>
          <a:p>
            <a:endParaRPr lang="en-US" baseline="0" dirty="0" smtClean="0"/>
          </a:p>
          <a:p>
            <a:r>
              <a:rPr lang="en-US" dirty="0" smtClean="0"/>
              <a:t>Hypothetical Scenarios / Real world problems</a:t>
            </a:r>
          </a:p>
          <a:p>
            <a:endParaRPr lang="en-US" dirty="0" smtClean="0"/>
          </a:p>
          <a:p>
            <a:r>
              <a:rPr lang="en-US" dirty="0" smtClean="0"/>
              <a:t>- Police chief of </a:t>
            </a:r>
            <a:r>
              <a:rPr lang="en-US" dirty="0" err="1" smtClean="0"/>
              <a:t>minnesota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Resigned after unarmed shooting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Deployed body cameras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While this is undoubtedly a</a:t>
            </a:r>
            <a:r>
              <a:rPr lang="en-US" baseline="0" dirty="0" smtClean="0"/>
              <a:t>n incredibly complicated problem with many different layers, are there other tools to </a:t>
            </a:r>
          </a:p>
          <a:p>
            <a:endParaRPr lang="en-US" dirty="0" smtClean="0"/>
          </a:p>
          <a:p>
            <a:pPr marL="228600" indent="-228600">
              <a:buAutoNum type="alphaUcParenR"/>
            </a:pPr>
            <a:r>
              <a:rPr lang="en-US" dirty="0" smtClean="0"/>
              <a:t>Effective ways to monitor and keep police</a:t>
            </a:r>
            <a:r>
              <a:rPr lang="en-US" baseline="0" dirty="0" smtClean="0"/>
              <a:t> officers accountable?</a:t>
            </a:r>
          </a:p>
          <a:p>
            <a:pPr marL="228600" indent="-228600">
              <a:buAutoNum type="alphaUcParenR"/>
            </a:pPr>
            <a:endParaRPr lang="en-US" baseline="0" dirty="0" smtClean="0"/>
          </a:p>
          <a:p>
            <a:r>
              <a:rPr lang="en-US" dirty="0" smtClean="0"/>
              <a:t>Suppose</a:t>
            </a:r>
            <a:r>
              <a:rPr lang="en-US" baseline="0" dirty="0" smtClean="0"/>
              <a:t> you have elderly parents that live alone. Or you have an assisted living facility where you have many residents.</a:t>
            </a:r>
          </a:p>
          <a:p>
            <a:r>
              <a:rPr lang="en-US" baseline="0" dirty="0" smtClean="0"/>
              <a:t>B) Monitoring people in assisted living homes?</a:t>
            </a:r>
          </a:p>
          <a:p>
            <a:endParaRPr lang="en-US" dirty="0" smtClean="0"/>
          </a:p>
          <a:p>
            <a:r>
              <a:rPr lang="en-US" dirty="0" smtClean="0"/>
              <a:t>Suppose a patient is recovering from an injury</a:t>
            </a:r>
            <a:r>
              <a:rPr lang="en-US" baseline="0" dirty="0" smtClean="0"/>
              <a:t> or suffers from a long-term disease</a:t>
            </a:r>
          </a:p>
          <a:p>
            <a:r>
              <a:rPr lang="en-US" baseline="0" dirty="0" smtClean="0"/>
              <a:t>C) How to check in on that person?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3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11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9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9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08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3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213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67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179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94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76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I dive</a:t>
            </a:r>
            <a:r>
              <a:rPr lang="en-US" baseline="0" dirty="0" smtClean="0"/>
              <a:t> into what I’ve been working on, </a:t>
            </a:r>
          </a:p>
          <a:p>
            <a:endParaRPr lang="en-US" baseline="0" dirty="0" smtClean="0"/>
          </a:p>
          <a:p>
            <a:r>
              <a:rPr lang="en-US" dirty="0" smtClean="0"/>
              <a:t>Hypothetical Scenarios / Real world problems</a:t>
            </a:r>
          </a:p>
          <a:p>
            <a:endParaRPr lang="en-US" dirty="0" smtClean="0"/>
          </a:p>
          <a:p>
            <a:r>
              <a:rPr lang="en-US" dirty="0" smtClean="0"/>
              <a:t>- Police chief of </a:t>
            </a:r>
            <a:r>
              <a:rPr lang="en-US" dirty="0" err="1" smtClean="0"/>
              <a:t>minnesota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Resigned after unarmed shooting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Deployed body cameras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While this is undoubtedly a</a:t>
            </a:r>
            <a:r>
              <a:rPr lang="en-US" baseline="0" dirty="0" smtClean="0"/>
              <a:t>n incredibly complicated problem with many different layers, are there other tools to </a:t>
            </a:r>
          </a:p>
          <a:p>
            <a:endParaRPr lang="en-US" dirty="0" smtClean="0"/>
          </a:p>
          <a:p>
            <a:pPr marL="228600" indent="-228600">
              <a:buAutoNum type="alphaUcParenR"/>
            </a:pPr>
            <a:r>
              <a:rPr lang="en-US" dirty="0" smtClean="0"/>
              <a:t>Effective ways to monitor and keep police</a:t>
            </a:r>
            <a:r>
              <a:rPr lang="en-US" baseline="0" dirty="0" smtClean="0"/>
              <a:t> officers accountable?</a:t>
            </a:r>
          </a:p>
          <a:p>
            <a:pPr marL="228600" indent="-228600">
              <a:buAutoNum type="alphaUcParenR"/>
            </a:pPr>
            <a:endParaRPr lang="en-US" baseline="0" dirty="0" smtClean="0"/>
          </a:p>
          <a:p>
            <a:r>
              <a:rPr lang="en-US" dirty="0" smtClean="0"/>
              <a:t>Suppose</a:t>
            </a:r>
            <a:r>
              <a:rPr lang="en-US" baseline="0" dirty="0" smtClean="0"/>
              <a:t> you have elderly parents that live alone. Or you have an assisted living facility where you have many residents.</a:t>
            </a:r>
          </a:p>
          <a:p>
            <a:r>
              <a:rPr lang="en-US" baseline="0" dirty="0" smtClean="0"/>
              <a:t>B) Monitoring people in assisted living homes?</a:t>
            </a:r>
          </a:p>
          <a:p>
            <a:endParaRPr lang="en-US" dirty="0" smtClean="0"/>
          </a:p>
          <a:p>
            <a:r>
              <a:rPr lang="en-US" dirty="0" smtClean="0"/>
              <a:t>Suppose a patient is recovering from an injury</a:t>
            </a:r>
            <a:r>
              <a:rPr lang="en-US" baseline="0" dirty="0" smtClean="0"/>
              <a:t> or suffers from a long-term disease</a:t>
            </a:r>
          </a:p>
          <a:p>
            <a:r>
              <a:rPr lang="en-US" baseline="0" dirty="0" smtClean="0"/>
              <a:t>C) How to check in on that person?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63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4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38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I dive</a:t>
            </a:r>
            <a:r>
              <a:rPr lang="en-US" baseline="0" dirty="0" smtClean="0"/>
              <a:t> into what I’ve been working on, </a:t>
            </a:r>
          </a:p>
          <a:p>
            <a:endParaRPr lang="en-US" baseline="0" dirty="0" smtClean="0"/>
          </a:p>
          <a:p>
            <a:r>
              <a:rPr lang="en-US" dirty="0" smtClean="0"/>
              <a:t>Hypothetical Scenarios / Real world problems</a:t>
            </a:r>
          </a:p>
          <a:p>
            <a:endParaRPr lang="en-US" dirty="0" smtClean="0"/>
          </a:p>
          <a:p>
            <a:r>
              <a:rPr lang="en-US" dirty="0" smtClean="0"/>
              <a:t>- Police chief of </a:t>
            </a:r>
            <a:r>
              <a:rPr lang="en-US" dirty="0" err="1" smtClean="0"/>
              <a:t>minnesota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Resigned after unarmed shooting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Deployed body cameras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While this is undoubtedly a</a:t>
            </a:r>
            <a:r>
              <a:rPr lang="en-US" baseline="0" dirty="0" smtClean="0"/>
              <a:t>n incredibly complicated problem with many different layers, are there other tools to </a:t>
            </a:r>
          </a:p>
          <a:p>
            <a:endParaRPr lang="en-US" dirty="0" smtClean="0"/>
          </a:p>
          <a:p>
            <a:pPr marL="228600" indent="-228600">
              <a:buAutoNum type="alphaUcParenR"/>
            </a:pPr>
            <a:r>
              <a:rPr lang="en-US" dirty="0" smtClean="0"/>
              <a:t>Effective ways to monitor and keep police</a:t>
            </a:r>
            <a:r>
              <a:rPr lang="en-US" baseline="0" dirty="0" smtClean="0"/>
              <a:t> officers accountable?</a:t>
            </a:r>
          </a:p>
          <a:p>
            <a:pPr marL="228600" indent="-228600">
              <a:buAutoNum type="alphaUcParenR"/>
            </a:pPr>
            <a:endParaRPr lang="en-US" baseline="0" dirty="0" smtClean="0"/>
          </a:p>
          <a:p>
            <a:r>
              <a:rPr lang="en-US" dirty="0" smtClean="0"/>
              <a:t>Suppose</a:t>
            </a:r>
            <a:r>
              <a:rPr lang="en-US" baseline="0" dirty="0" smtClean="0"/>
              <a:t> you have elderly parents that live alone. Or you have an assisted living facility where you have many residents.</a:t>
            </a:r>
          </a:p>
          <a:p>
            <a:r>
              <a:rPr lang="en-US" baseline="0" dirty="0" smtClean="0"/>
              <a:t>B) Monitoring people in assisted living homes?</a:t>
            </a:r>
          </a:p>
          <a:p>
            <a:endParaRPr lang="en-US" dirty="0" smtClean="0"/>
          </a:p>
          <a:p>
            <a:r>
              <a:rPr lang="en-US" dirty="0" smtClean="0"/>
              <a:t>Suppose a patient is recovering from an injury</a:t>
            </a:r>
            <a:r>
              <a:rPr lang="en-US" baseline="0" dirty="0" smtClean="0"/>
              <a:t> or suffers from a long-term disease</a:t>
            </a:r>
          </a:p>
          <a:p>
            <a:r>
              <a:rPr lang="en-US" baseline="0" dirty="0" smtClean="0"/>
              <a:t>C) How to check in on that person?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8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increasing prevalence of smartphones and wearables is making real-time data for these scenarios accessible. How can we interpret this data and make informed predictions?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Same way that </a:t>
            </a:r>
            <a:r>
              <a:rPr lang="en-US" baseline="0" dirty="0" err="1" smtClean="0"/>
              <a:t>gps</a:t>
            </a:r>
            <a:r>
              <a:rPr lang="en-US" baseline="0" dirty="0" smtClean="0"/>
              <a:t> has enabled a variety of applications </a:t>
            </a:r>
            <a:r>
              <a:rPr lang="mr-IN" baseline="0" dirty="0" smtClean="0"/>
              <a:t>–</a:t>
            </a:r>
            <a:r>
              <a:rPr lang="en-US" baseline="0" dirty="0" smtClean="0"/>
              <a:t> you can see where your friends are with find my friends, you can </a:t>
            </a:r>
            <a:r>
              <a:rPr lang="en-US" baseline="0" dirty="0" err="1" smtClean="0"/>
              <a:t>uber</a:t>
            </a:r>
            <a:r>
              <a:rPr lang="en-US" baseline="0" dirty="0" smtClean="0"/>
              <a:t>, google maps, etc.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Similiarly</a:t>
            </a:r>
            <a:r>
              <a:rPr lang="en-US" baseline="0" dirty="0" smtClean="0"/>
              <a:t>, HAR has can contribute to a myriad of fields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Police monitoring, wellness, fitness, dance, childcare, health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I’m fascinated because so many applications and interesting problem in such a resource constrained </a:t>
            </a:r>
            <a:r>
              <a:rPr lang="en-US" baseline="0" dirty="0" err="1" smtClean="0"/>
              <a:t>enviroment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26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order to create a model, needed to find a relevant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11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did thorough </a:t>
            </a:r>
            <a:r>
              <a:rPr lang="en-US" baseline="0" dirty="0" smtClean="0"/>
              <a:t>literature review on existing datasets, particularly HAR datasets.</a:t>
            </a:r>
          </a:p>
          <a:p>
            <a:r>
              <a:rPr lang="en-US" baseline="0" dirty="0" smtClean="0"/>
              <a:t>Worked with Patrick to create an extensive spreadsheet on datasets, existing models for them, and if they had potential for sm2/sm3/</a:t>
            </a:r>
            <a:r>
              <a:rPr lang="en-US" baseline="0" dirty="0" err="1" smtClean="0"/>
              <a:t>smIV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example, found DNN for TIMIT (2000 inputs), HAR with chest mounted accelerometer data set, ADL for wrist-worn accelerometer, sports dataset, motion </a:t>
            </a:r>
            <a:r>
              <a:rPr lang="en-US" baseline="0" dirty="0" err="1" smtClean="0"/>
              <a:t>campture</a:t>
            </a:r>
            <a:r>
              <a:rPr lang="en-US" baseline="0" dirty="0" smtClean="0"/>
              <a:t> dataset, SKODA dataset, for different specific motion at an automobile facility, medical datasets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arrythmia</a:t>
            </a:r>
            <a:r>
              <a:rPr lang="en-US" baseline="0" dirty="0" smtClean="0"/>
              <a:t>, acute inflammations, </a:t>
            </a:r>
            <a:r>
              <a:rPr lang="en-US" baseline="0" dirty="0" err="1" smtClean="0"/>
              <a:t>thryoid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LINK: https://</a:t>
            </a:r>
            <a:r>
              <a:rPr lang="en-US" dirty="0" err="1" smtClean="0"/>
              <a:t>docs.google.com</a:t>
            </a:r>
            <a:r>
              <a:rPr lang="en-US" dirty="0" smtClean="0"/>
              <a:t>/spreadsheets/d/1ajeK8-pnzMp9eDHcoDGjyhsU60la29nnQOqTpVo7UBI/</a:t>
            </a:r>
            <a:r>
              <a:rPr lang="en-US" dirty="0" err="1" smtClean="0"/>
              <a:t>edit?usp</a:t>
            </a:r>
            <a:r>
              <a:rPr lang="en-US" dirty="0" smtClean="0"/>
              <a:t>=sharing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8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 extensive research,</a:t>
            </a:r>
            <a:r>
              <a:rPr lang="en-US" baseline="0" dirty="0" smtClean="0"/>
              <a:t> isolated it to a few examples with potential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8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Activities</a:t>
            </a:r>
            <a:r>
              <a:rPr lang="en-US" baseline="0" dirty="0" smtClean="0"/>
              <a:t> of Daily Living (Breakfast scenario)</a:t>
            </a:r>
          </a:p>
          <a:p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OPPPORTUNITY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Other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Open Door 1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Open Door 2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Close Door 1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Close Door 2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 Open Fridge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Close Fridge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 Open Dishwasher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 Close Dishwasher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Open Drawer 1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 Close Drawer 1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Open Drawer 2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 Close Drawer 2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 Open Drawer 3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Close Drawer 3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 Clean Table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 Drink from Cup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 Toggle Switch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F6B3-5BCA-724B-B3F8-05966CB649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4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F7B43-D672-3748-8189-59D21BC054F8}" type="datetime1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9553-43E2-A544-B81D-D7B6C10E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6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80EF-979F-9344-AE3B-7F446C0AF44F}" type="datetime1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9553-43E2-A544-B81D-D7B6C10E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8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1009-5989-3340-ABD5-73FC8876E2EB}" type="datetime1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9553-43E2-A544-B81D-D7B6C10E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52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29416-559F-0643-8D2F-F5487F905B02}" type="datetime1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9553-43E2-A544-B81D-D7B6C10E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3787-BDE8-9845-96DD-BF5B5BA17406}" type="datetime1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9553-43E2-A544-B81D-D7B6C10E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4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2E20E-14D9-914A-9381-98BD142A63CF}" type="datetime1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9553-43E2-A544-B81D-D7B6C10E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7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F45C-DE34-9E47-8D15-D2D22570D188}" type="datetime1">
              <a:rPr lang="en-US" smtClean="0"/>
              <a:t>8/24/17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9553-43E2-A544-B81D-D7B6C10E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BFB47-F393-6A4E-A1D7-0912FAD51C5A}" type="datetime1">
              <a:rPr lang="en-US" smtClean="0"/>
              <a:t>8/24/17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9553-43E2-A544-B81D-D7B6C10E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3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4025E-CB3D-F04C-B4FC-2A18BEF5CB48}" type="datetime1">
              <a:rPr lang="en-US" smtClean="0"/>
              <a:t>8/24/17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9553-43E2-A544-B81D-D7B6C10E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8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7107-2083-FF43-9C14-B76C5B2B7458}" type="datetime1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9553-43E2-A544-B81D-D7B6C10E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5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BC581-5E59-164F-80D5-5B2E771F67F4}" type="datetime1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9553-43E2-A544-B81D-D7B6C10E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79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246F3-1667-9B4C-B89E-ADF02D06AB6F}" type="datetime1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49553-43E2-A544-B81D-D7B6C10E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chart" Target="../charts/chart3.xml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9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9.tiff"/><Relationship Id="rId5" Type="http://schemas.openxmlformats.org/officeDocument/2006/relationships/image" Target="../media/image16.tiff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9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9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chart" Target="../charts/chart4.xml"/><Relationship Id="rId5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1999" cy="23876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Human Activity Recognition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From Datasets to Demo</a:t>
            </a:r>
          </a:p>
          <a:p>
            <a:endParaRPr lang="en-US" i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Sreela Kodali, August 10</a:t>
            </a:r>
            <a:r>
              <a:rPr lang="en-US" sz="2000" baseline="30000" dirty="0" smtClean="0">
                <a:latin typeface="Arial" charset="0"/>
                <a:ea typeface="Arial" charset="0"/>
                <a:cs typeface="Arial" charset="0"/>
              </a:rPr>
              <a:t>th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1" name="Rectangle 10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1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41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Opportunity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5831"/>
            <a:ext cx="5181600" cy="46685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Dataset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1 Sample Size: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52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dimensions from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on-body, object, and ambient sensors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  <a:sym typeface="Wingdings"/>
              </a:rPr>
              <a:t> 77 on-body dimensions selected for the model</a:t>
            </a:r>
            <a:endParaRPr lang="en-US" sz="21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No. of Samples: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~650k samples (43k frames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Classes: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18 (17 mid-level gestures and other)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Sensors: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7 IMUs (back, shoes, upper/lower arm)</a:t>
            </a:r>
          </a:p>
          <a:p>
            <a:pPr marL="0" indent="0">
              <a:buNone/>
            </a:pPr>
            <a:endParaRPr lang="en-US" sz="11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Existing Model</a:t>
            </a:r>
          </a:p>
          <a:p>
            <a:pPr marL="0" indent="0">
              <a:buNone/>
            </a:pP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Size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: 5-layer fully connected network with dropout and max-in norm </a:t>
            </a:r>
          </a:p>
          <a:p>
            <a:pPr marL="0" indent="0">
              <a:buNone/>
            </a:pP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Performance: </a:t>
            </a:r>
            <a:r>
              <a:rPr lang="pl-PL" sz="2100" dirty="0">
                <a:latin typeface="Arial" charset="0"/>
                <a:ea typeface="Arial" charset="0"/>
                <a:cs typeface="Arial" charset="0"/>
              </a:rPr>
              <a:t>F</a:t>
            </a:r>
            <a:r>
              <a:rPr lang="pl-PL" sz="2100" baseline="-250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pl-PL" sz="2100" dirty="0">
                <a:latin typeface="Arial" charset="0"/>
                <a:ea typeface="Arial" charset="0"/>
                <a:cs typeface="Arial" charset="0"/>
              </a:rPr>
              <a:t> - 0.575      </a:t>
            </a:r>
            <a:r>
              <a:rPr lang="pl-PL" sz="2100" dirty="0" err="1">
                <a:latin typeface="Arial" charset="0"/>
                <a:ea typeface="Arial" charset="0"/>
                <a:cs typeface="Arial" charset="0"/>
              </a:rPr>
              <a:t>F</a:t>
            </a:r>
            <a:r>
              <a:rPr lang="pl-PL" sz="2100" baseline="-25000" dirty="0" err="1">
                <a:latin typeface="Arial" charset="0"/>
                <a:ea typeface="Arial" charset="0"/>
                <a:cs typeface="Arial" charset="0"/>
              </a:rPr>
              <a:t>w</a:t>
            </a:r>
            <a:r>
              <a:rPr lang="pl-PL" sz="2100" dirty="0">
                <a:latin typeface="Arial" charset="0"/>
                <a:ea typeface="Arial" charset="0"/>
                <a:cs typeface="Arial" charset="0"/>
              </a:rPr>
              <a:t> - 0.88</a:t>
            </a:r>
          </a:p>
          <a:p>
            <a:pPr marL="0" indent="0">
              <a:buNone/>
            </a:pPr>
            <a:r>
              <a:rPr lang="pl-PL" sz="2100" b="1" dirty="0">
                <a:latin typeface="Arial" charset="0"/>
                <a:ea typeface="Arial" charset="0"/>
                <a:cs typeface="Arial" charset="0"/>
              </a:rPr>
              <a:t>Input </a:t>
            </a:r>
            <a:r>
              <a:rPr lang="en-US" sz="2100" b="1" dirty="0">
                <a:latin typeface="Arial" charset="0"/>
                <a:ea typeface="Arial" charset="0"/>
                <a:cs typeface="Arial" charset="0"/>
              </a:rPr>
              <a:t>Dimension</a:t>
            </a:r>
            <a:r>
              <a:rPr lang="pl-PL" sz="2100" b="1" dirty="0">
                <a:latin typeface="Arial" charset="0"/>
                <a:ea typeface="Arial" charset="0"/>
                <a:cs typeface="Arial" charset="0"/>
              </a:rPr>
              <a:t>:</a:t>
            </a:r>
            <a:r>
              <a:rPr lang="pl-PL" sz="2100" dirty="0">
                <a:latin typeface="Arial" charset="0"/>
                <a:ea typeface="Arial" charset="0"/>
                <a:cs typeface="Arial" charset="0"/>
              </a:rPr>
              <a:t> 30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time points x 79 sensor features = 2370</a:t>
            </a:r>
            <a:endParaRPr lang="en-US" sz="21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Model Type: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FC NN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0" name="Rectangle 9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416" y="1607400"/>
            <a:ext cx="3889887" cy="3855963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8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02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PAMAP2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46798"/>
            <a:ext cx="5181600" cy="500778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Dataset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1 Sample Size: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52 dimensions from accelerometer, gyroscope, magnetometer, temperature and heart rate data of inertial measurement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No. of Samples: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~473k samples (14k frames)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Classes: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13 (12 activities and other)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Sensors: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3 Colibri wireless IMUs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on of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the dominant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side,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and 1 HR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monitor</a:t>
            </a:r>
          </a:p>
          <a:p>
            <a:pPr marL="0" indent="0">
              <a:buNone/>
            </a:pPr>
            <a:endParaRPr lang="en-US" sz="11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Existing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Model</a:t>
            </a:r>
          </a:p>
          <a:p>
            <a:pPr marL="0" indent="0">
              <a:buNone/>
            </a:pP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Size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: 5-layer fully connected network with dropout and max-in norm </a:t>
            </a:r>
          </a:p>
          <a:p>
            <a:pPr marL="0" indent="0">
              <a:buNone/>
            </a:pP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Performance: 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F</a:t>
            </a:r>
            <a:r>
              <a:rPr lang="pl-PL" sz="2000" baseline="-250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 - 0.904      </a:t>
            </a:r>
            <a:r>
              <a:rPr lang="pl-PL" sz="2000" dirty="0" err="1">
                <a:latin typeface="Arial" charset="0"/>
                <a:ea typeface="Arial" charset="0"/>
                <a:cs typeface="Arial" charset="0"/>
              </a:rPr>
              <a:t>F</a:t>
            </a:r>
            <a:r>
              <a:rPr lang="pl-PL" sz="2000" baseline="-25000" dirty="0" err="1">
                <a:latin typeface="Arial" charset="0"/>
                <a:ea typeface="Arial" charset="0"/>
                <a:cs typeface="Arial" charset="0"/>
              </a:rPr>
              <a:t>w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 - 0.937</a:t>
            </a:r>
          </a:p>
          <a:p>
            <a:pPr marL="0" indent="0">
              <a:buNone/>
            </a:pPr>
            <a:r>
              <a:rPr lang="pl-PL" sz="2000" b="1" dirty="0">
                <a:latin typeface="Arial" charset="0"/>
                <a:ea typeface="Arial" charset="0"/>
                <a:cs typeface="Arial" charset="0"/>
              </a:rPr>
              <a:t>Input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Dimension</a:t>
            </a:r>
            <a:r>
              <a:rPr lang="pl-PL" sz="2000" b="1"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166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time points x 52 sensor features = 8632</a:t>
            </a:r>
            <a:endParaRPr lang="pl-PL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Model Type: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FC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NN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0" name="Rectangle 9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81" y="1706189"/>
            <a:ext cx="3264757" cy="3752351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9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57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Daphnet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Freezing of Gait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33728"/>
            <a:ext cx="5181600" cy="466447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Dataset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1 Sample Size: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9 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dimensions from accelerometer data on above the ankle, above the knee, and on the trunk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No. of Samples: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~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470k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samples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(30k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frames)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Classes: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3 (Freezing, No Freezing, Other)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Sensors: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3 acceleration sensors on above the ankle, above the knee, and on the trunk</a:t>
            </a:r>
          </a:p>
          <a:p>
            <a:pPr marL="0" indent="0">
              <a:buNone/>
            </a:pPr>
            <a:r>
              <a:rPr lang="en-US" sz="2600" b="1" dirty="0" smtClean="0">
                <a:latin typeface="Arial" charset="0"/>
                <a:ea typeface="Arial" charset="0"/>
                <a:cs typeface="Arial" charset="0"/>
              </a:rPr>
              <a:t>Existing </a:t>
            </a:r>
            <a:r>
              <a:rPr lang="en-US" sz="2600" b="1" dirty="0">
                <a:latin typeface="Arial" charset="0"/>
                <a:ea typeface="Arial" charset="0"/>
                <a:cs typeface="Arial" charset="0"/>
              </a:rPr>
              <a:t>Model</a:t>
            </a:r>
          </a:p>
          <a:p>
            <a:pPr marL="0" indent="0">
              <a:buNone/>
            </a:pP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Size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: 5-layer fully connected network with dropout and max-in norm </a:t>
            </a:r>
          </a:p>
          <a:p>
            <a:pPr marL="0" indent="0">
              <a:buNone/>
            </a:pP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Performance: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F1 - 0.633</a:t>
            </a:r>
          </a:p>
          <a:p>
            <a:pPr marL="0" indent="0">
              <a:buNone/>
            </a:pPr>
            <a:r>
              <a:rPr lang="pl-PL" sz="2000" b="1" dirty="0">
                <a:latin typeface="Arial" charset="0"/>
                <a:ea typeface="Arial" charset="0"/>
                <a:cs typeface="Arial" charset="0"/>
              </a:rPr>
              <a:t>Input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Dimension</a:t>
            </a:r>
            <a:r>
              <a:rPr lang="pl-PL" sz="2000" b="1"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32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time points x 9 sensor features = 288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Model Type: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FC NN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0" name="Rectangle 9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59" y="1706189"/>
            <a:ext cx="4546600" cy="3416300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10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9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Smartphone-based HAR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46799"/>
            <a:ext cx="5181600" cy="44861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b="1" dirty="0" smtClean="0">
                <a:latin typeface="Arial" charset="0"/>
                <a:ea typeface="Arial" charset="0"/>
                <a:cs typeface="Arial" charset="0"/>
              </a:rPr>
              <a:t>Dataset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1 Sample Size: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3-axial linear acceleration and 3-axial angular velocity</a:t>
            </a:r>
            <a:endParaRPr lang="en-US" sz="21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No. of Samples: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10929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Classes: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13 (12 activities and other)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Sensors: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Smartphone</a:t>
            </a:r>
          </a:p>
          <a:p>
            <a:pPr marL="0" indent="0">
              <a:buNone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600" b="1" dirty="0">
                <a:latin typeface="Arial" charset="0"/>
                <a:ea typeface="Arial" charset="0"/>
                <a:cs typeface="Arial" charset="0"/>
              </a:rPr>
              <a:t>Existing Model</a:t>
            </a:r>
          </a:p>
          <a:p>
            <a:pPr marL="0" indent="0">
              <a:buNone/>
            </a:pP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Size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na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Performance: 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Precision: 89.3% R: 89.0%</a:t>
            </a:r>
          </a:p>
          <a:p>
            <a:pPr marL="0" indent="0">
              <a:buNone/>
            </a:pPr>
            <a:r>
              <a:rPr lang="pl-PL" sz="2000" b="1" dirty="0">
                <a:latin typeface="Arial" charset="0"/>
                <a:ea typeface="Arial" charset="0"/>
                <a:cs typeface="Arial" charset="0"/>
              </a:rPr>
              <a:t>Input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Dimension</a:t>
            </a:r>
            <a:r>
              <a:rPr lang="pl-PL" sz="2000" b="1"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516 feature vector</a:t>
            </a:r>
            <a:endParaRPr lang="pl-PL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Model Type: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Multi-class SVM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0" name="Rectangle 9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35" y="1616516"/>
            <a:ext cx="4788299" cy="3671825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11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7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1999" cy="23876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2. DL Models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12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9" name="Rectangle 8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974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Preprocessing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13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8" name="Rectangle 17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315" y="1787824"/>
            <a:ext cx="3266822" cy="3707765"/>
          </a:xfrm>
          <a:prstGeom prst="rect">
            <a:avLst/>
          </a:prstGeom>
        </p:spPr>
      </p:pic>
      <p:sp>
        <p:nvSpPr>
          <p:cNvPr id="10" name="Subtitle 2"/>
          <p:cNvSpPr>
            <a:spLocks noGrp="1"/>
          </p:cNvSpPr>
          <p:nvPr>
            <p:ph sz="half" idx="1"/>
          </p:nvPr>
        </p:nvSpPr>
        <p:spPr>
          <a:xfrm>
            <a:off x="9089472" y="1852053"/>
            <a:ext cx="2717045" cy="127908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Window Size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Overlap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838200" y="1852053"/>
            <a:ext cx="4329223" cy="2209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Hdf5 format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Missing value handling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Rescaling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0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DL Models Summary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05644"/>
          <a:ext cx="10474843" cy="2789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181"/>
                <a:gridCol w="829340"/>
                <a:gridCol w="956930"/>
                <a:gridCol w="1531089"/>
                <a:gridCol w="1360967"/>
                <a:gridCol w="1020726"/>
                <a:gridCol w="1212111"/>
                <a:gridCol w="1403499"/>
              </a:tblGrid>
              <a:tr h="375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Dataset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Input Size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Output Size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Hidden Dim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Model Size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Mean F-score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Weighted F-score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Test Accuracy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/>
                    </a:solidFill>
                  </a:tcPr>
                </a:tc>
              </a:tr>
              <a:tr h="375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Opportunity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924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18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56-56-56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0.998 MB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0.602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0.892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89.65%</a:t>
                      </a:r>
                    </a:p>
                  </a:txBody>
                  <a:tcPr marL="6350" marR="6350" marT="6350" marB="0" anchor="ctr">
                    <a:solidFill>
                      <a:srgbClr val="9B1302">
                        <a:alpha val="50196"/>
                      </a:srgbClr>
                    </a:solidFill>
                  </a:tcPr>
                </a:tc>
              </a:tr>
              <a:tr h="375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PAMAP2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936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13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55-55-55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0.984</a:t>
                      </a:r>
                      <a:r>
                        <a:rPr lang="en-US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MB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0.608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0.657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67.86%</a:t>
                      </a:r>
                    </a:p>
                  </a:txBody>
                  <a:tcPr marL="6350" marR="6350" marT="6350" marB="0" anchor="ctr">
                    <a:solidFill>
                      <a:srgbClr val="9B1302">
                        <a:alpha val="20000"/>
                      </a:srgbClr>
                    </a:solidFill>
                  </a:tcPr>
                </a:tc>
              </a:tr>
              <a:tr h="37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Daphnet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-Gait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144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112-112-112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0.873 MB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0.617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0.711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71.90%</a:t>
                      </a:r>
                    </a:p>
                  </a:txBody>
                  <a:tcPr marL="6350" marR="6350" marT="6350" marB="0" anchor="ctr">
                    <a:solidFill>
                      <a:srgbClr val="9B1302">
                        <a:alpha val="50196"/>
                      </a:srgbClr>
                    </a:solidFill>
                  </a:tcPr>
                </a:tc>
              </a:tr>
              <a:tr h="375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Smartphone</a:t>
                      </a:r>
                      <a:r>
                        <a:rPr lang="en-US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(Raw)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384</a:t>
                      </a: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13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72-72-72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0.711 MB</a:t>
                      </a: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0.682</a:t>
                      </a: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0.791</a:t>
                      </a: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79.52%</a:t>
                      </a:r>
                    </a:p>
                  </a:txBody>
                  <a:tcPr marL="6350" marR="6350" marT="6350" marB="0" anchor="ctr">
                    <a:solidFill>
                      <a:srgbClr val="9B1302">
                        <a:alpha val="20000"/>
                      </a:srgbClr>
                    </a:solidFill>
                  </a:tcPr>
                </a:tc>
              </a:tr>
              <a:tr h="6478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Smartphone</a:t>
                      </a:r>
                      <a:r>
                        <a:rPr lang="en-US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(Feature Extracted)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561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12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70-70-70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0.882 MB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0.804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0.927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92.79%</a:t>
                      </a:r>
                    </a:p>
                  </a:txBody>
                  <a:tcPr marL="6350" marR="6350" marT="6350" marB="0" anchor="ctr">
                    <a:solidFill>
                      <a:srgbClr val="9B1302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1" name="Rectangle 10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14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83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1999" cy="2387600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 Models2Chip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15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9" name="Rectangle 8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757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0" name="Rectangle 9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16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139010"/>
              </p:ext>
            </p:extLst>
          </p:nvPr>
        </p:nvGraphicFramePr>
        <p:xfrm>
          <a:off x="903703" y="978196"/>
          <a:ext cx="3657600" cy="3862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8128585"/>
              </p:ext>
            </p:extLst>
          </p:nvPr>
        </p:nvGraphicFramePr>
        <p:xfrm>
          <a:off x="8148140" y="978196"/>
          <a:ext cx="3657600" cy="3862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932412"/>
              </p:ext>
            </p:extLst>
          </p:nvPr>
        </p:nvGraphicFramePr>
        <p:xfrm>
          <a:off x="4329176" y="978196"/>
          <a:ext cx="3657600" cy="3862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667" y="5154485"/>
            <a:ext cx="1370618" cy="86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1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1999" cy="23876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4. Demo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17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9" name="Rectangle 8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72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2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9" name="Rectangle 18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37" y="1576232"/>
            <a:ext cx="3398756" cy="339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HAR with Smartphone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18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8" name="Rectangle 17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93755" y="1599417"/>
            <a:ext cx="9872892" cy="3931885"/>
            <a:chOff x="1293755" y="1599417"/>
            <a:chExt cx="9872892" cy="39318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11153" t="3518" r="64478" b="1634"/>
            <a:stretch/>
          </p:blipFill>
          <p:spPr>
            <a:xfrm flipH="1">
              <a:off x="1293755" y="1599417"/>
              <a:ext cx="1793148" cy="393188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908457" y="1910129"/>
              <a:ext cx="2767419" cy="2767419"/>
              <a:chOff x="6334088" y="2377419"/>
              <a:chExt cx="2767419" cy="276741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34088" y="2377419"/>
                <a:ext cx="2767419" cy="2767419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0921" y="2775794"/>
                <a:ext cx="2296632" cy="1307109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2748893" y="2859357"/>
              <a:ext cx="1412003" cy="1412003"/>
              <a:chOff x="3199276" y="2482443"/>
              <a:chExt cx="1412003" cy="141200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>
                <a:biLevel thresh="75000"/>
              </a:blip>
              <a:stretch>
                <a:fillRect/>
              </a:stretch>
            </p:blipFill>
            <p:spPr>
              <a:xfrm>
                <a:off x="3199276" y="2482443"/>
                <a:ext cx="1412003" cy="1412003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0009" y="2948530"/>
                <a:ext cx="723014" cy="411497"/>
              </a:xfrm>
              <a:prstGeom prst="rect">
                <a:avLst/>
              </a:prstGeom>
            </p:spPr>
          </p:pic>
        </p:grpSp>
        <p:cxnSp>
          <p:nvCxnSpPr>
            <p:cNvPr id="25" name="Straight Arrow Connector 24"/>
            <p:cNvCxnSpPr>
              <a:stCxn id="15" idx="3"/>
              <a:endCxn id="10" idx="1"/>
            </p:cNvCxnSpPr>
            <p:nvPr/>
          </p:nvCxnSpPr>
          <p:spPr>
            <a:xfrm flipV="1">
              <a:off x="4160896" y="3293839"/>
              <a:ext cx="2747561" cy="271520"/>
            </a:xfrm>
            <a:prstGeom prst="straightConnector1">
              <a:avLst/>
            </a:prstGeom>
            <a:ln w="88900" cap="rnd">
              <a:solidFill>
                <a:srgbClr val="00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95864" y="2875901"/>
              <a:ext cx="640339" cy="97683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87970" y="3157750"/>
              <a:ext cx="978677" cy="978677"/>
            </a:xfrm>
            <a:prstGeom prst="rect">
              <a:avLst/>
            </a:prstGeom>
          </p:spPr>
        </p:pic>
        <p:cxnSp>
          <p:nvCxnSpPr>
            <p:cNvPr id="32" name="Straight Connector 31"/>
            <p:cNvCxnSpPr/>
            <p:nvPr/>
          </p:nvCxnSpPr>
          <p:spPr>
            <a:xfrm flipH="1" flipV="1">
              <a:off x="9490065" y="3852737"/>
              <a:ext cx="798750" cy="1"/>
            </a:xfrm>
            <a:prstGeom prst="line">
              <a:avLst/>
            </a:prstGeom>
            <a:ln w="1079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7272670" y="3336369"/>
              <a:ext cx="1977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rPr>
                <a:t>Walking</a:t>
              </a:r>
              <a:endParaRPr lang="en-US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511100" y="4405417"/>
            <a:ext cx="1977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iOS Application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41718" y="4249317"/>
            <a:ext cx="2439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Preprocessing</a:t>
            </a:r>
          </a:p>
          <a:p>
            <a:pPr algn="ctr"/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Program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053491" y="2641015"/>
            <a:ext cx="128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SM2/3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01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iOS Application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19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8" name="Rectangle 17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537338" y="2136087"/>
            <a:ext cx="2658138" cy="2658138"/>
            <a:chOff x="1560794" y="2092547"/>
            <a:chExt cx="2658138" cy="2658138"/>
          </a:xfrm>
        </p:grpSpPr>
        <p:sp>
          <p:nvSpPr>
            <p:cNvPr id="6" name="Rounded Rectangle 5"/>
            <p:cNvSpPr/>
            <p:nvPr/>
          </p:nvSpPr>
          <p:spPr>
            <a:xfrm>
              <a:off x="1560794" y="2092547"/>
              <a:ext cx="2658138" cy="2658138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1040" y="2234008"/>
              <a:ext cx="2306839" cy="232274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5940721" y="841830"/>
            <a:ext cx="5120551" cy="5120551"/>
            <a:chOff x="5932967" y="720444"/>
            <a:chExt cx="5420833" cy="542083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biLevel thresh="75000"/>
            </a:blip>
            <a:stretch>
              <a:fillRect/>
            </a:stretch>
          </p:blipFill>
          <p:spPr>
            <a:xfrm>
              <a:off x="5932967" y="720444"/>
              <a:ext cx="5420833" cy="542083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7949" y="1541832"/>
              <a:ext cx="2451760" cy="37528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Preprocessing Program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20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8" name="Rectangle 17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ubtitl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Finds raw data file and preprocesses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Generates files for SM2/3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Runs new test examples on chip and outputs activity class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User-friendly Interface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Plotting feature</a:t>
            </a:r>
          </a:p>
        </p:txBody>
      </p:sp>
    </p:spTree>
    <p:extLst>
      <p:ext uri="{BB962C8B-B14F-4D97-AF65-F5344CB8AC3E}">
        <p14:creationId xmlns:p14="http://schemas.microsoft.com/office/powerpoint/2010/main" val="39602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Next Steps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21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8" name="Rectangle 17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93755" y="1599417"/>
            <a:ext cx="9872892" cy="3931885"/>
            <a:chOff x="1293755" y="1599417"/>
            <a:chExt cx="9872892" cy="39318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11153" t="3518" r="64478" b="1634"/>
            <a:stretch/>
          </p:blipFill>
          <p:spPr>
            <a:xfrm flipH="1">
              <a:off x="1293755" y="1599417"/>
              <a:ext cx="1793148" cy="393188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908457" y="1910129"/>
              <a:ext cx="2767419" cy="2767419"/>
              <a:chOff x="6334088" y="2377419"/>
              <a:chExt cx="2767419" cy="276741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34088" y="2377419"/>
                <a:ext cx="2767419" cy="2767419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0921" y="2775794"/>
                <a:ext cx="2296632" cy="1307109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2748893" y="2859357"/>
              <a:ext cx="1412003" cy="1412003"/>
              <a:chOff x="3199276" y="2482443"/>
              <a:chExt cx="1412003" cy="141200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>
                <a:biLevel thresh="75000"/>
              </a:blip>
              <a:stretch>
                <a:fillRect/>
              </a:stretch>
            </p:blipFill>
            <p:spPr>
              <a:xfrm>
                <a:off x="3199276" y="2482443"/>
                <a:ext cx="1412003" cy="1412003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0009" y="2948530"/>
                <a:ext cx="723014" cy="411497"/>
              </a:xfrm>
              <a:prstGeom prst="rect">
                <a:avLst/>
              </a:prstGeom>
            </p:spPr>
          </p:pic>
        </p:grpSp>
        <p:cxnSp>
          <p:nvCxnSpPr>
            <p:cNvPr id="25" name="Straight Arrow Connector 24"/>
            <p:cNvCxnSpPr>
              <a:stCxn id="15" idx="3"/>
              <a:endCxn id="10" idx="1"/>
            </p:cNvCxnSpPr>
            <p:nvPr/>
          </p:nvCxnSpPr>
          <p:spPr>
            <a:xfrm flipV="1">
              <a:off x="4160896" y="3293839"/>
              <a:ext cx="2747561" cy="271520"/>
            </a:xfrm>
            <a:prstGeom prst="straightConnector1">
              <a:avLst/>
            </a:prstGeom>
            <a:ln w="88900" cap="rnd">
              <a:solidFill>
                <a:srgbClr val="00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95864" y="2875901"/>
              <a:ext cx="640339" cy="97683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87970" y="3157750"/>
              <a:ext cx="978677" cy="978677"/>
            </a:xfrm>
            <a:prstGeom prst="rect">
              <a:avLst/>
            </a:prstGeom>
          </p:spPr>
        </p:pic>
        <p:cxnSp>
          <p:nvCxnSpPr>
            <p:cNvPr id="32" name="Straight Connector 31"/>
            <p:cNvCxnSpPr/>
            <p:nvPr/>
          </p:nvCxnSpPr>
          <p:spPr>
            <a:xfrm flipH="1" flipV="1">
              <a:off x="9490065" y="3852737"/>
              <a:ext cx="798750" cy="1"/>
            </a:xfrm>
            <a:prstGeom prst="line">
              <a:avLst/>
            </a:prstGeom>
            <a:ln w="1079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7272670" y="3336369"/>
              <a:ext cx="1977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rPr>
                <a:t>Walking</a:t>
              </a:r>
              <a:endParaRPr lang="en-US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511100" y="4405417"/>
            <a:ext cx="1977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iOS Application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41718" y="4249317"/>
            <a:ext cx="2439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Preprocessing</a:t>
            </a:r>
          </a:p>
          <a:p>
            <a:pPr algn="ctr"/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Program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053491" y="2641015"/>
            <a:ext cx="128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SM2/3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1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Next Steps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21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8" name="Rectangle 17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93755" y="1599417"/>
            <a:ext cx="9872892" cy="3931885"/>
            <a:chOff x="1293755" y="1599417"/>
            <a:chExt cx="9872892" cy="393188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alphaModFix amt="50000"/>
            </a:blip>
            <a:srcRect l="11153" t="3518" r="64478" b="1634"/>
            <a:stretch/>
          </p:blipFill>
          <p:spPr>
            <a:xfrm flipH="1">
              <a:off x="1293755" y="1599417"/>
              <a:ext cx="1793148" cy="3931885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6908457" y="1910129"/>
              <a:ext cx="2767419" cy="2767419"/>
              <a:chOff x="6334088" y="2377419"/>
              <a:chExt cx="2767419" cy="2767419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34088" y="2377419"/>
                <a:ext cx="2767419" cy="276741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0921" y="2775794"/>
                <a:ext cx="2296632" cy="1307109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2748893" y="2859357"/>
              <a:ext cx="1412003" cy="1412003"/>
              <a:chOff x="3199276" y="2482443"/>
              <a:chExt cx="1412003" cy="1412003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>
                <a:biLevel thresh="75000"/>
                <a:alphaModFix amt="50000"/>
              </a:blip>
              <a:stretch>
                <a:fillRect/>
              </a:stretch>
            </p:blipFill>
            <p:spPr>
              <a:xfrm>
                <a:off x="3199276" y="2482443"/>
                <a:ext cx="1412003" cy="1412003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>
                <a:alphaModFix amt="50000"/>
              </a:blip>
              <a:stretch>
                <a:fillRect/>
              </a:stretch>
            </p:blipFill>
            <p:spPr>
              <a:xfrm>
                <a:off x="3530009" y="2948530"/>
                <a:ext cx="723014" cy="411497"/>
              </a:xfrm>
              <a:prstGeom prst="rect">
                <a:avLst/>
              </a:prstGeom>
            </p:spPr>
          </p:pic>
        </p:grpSp>
        <p:cxnSp>
          <p:nvCxnSpPr>
            <p:cNvPr id="13" name="Straight Arrow Connector 12"/>
            <p:cNvCxnSpPr>
              <a:endCxn id="21" idx="1"/>
            </p:cNvCxnSpPr>
            <p:nvPr/>
          </p:nvCxnSpPr>
          <p:spPr>
            <a:xfrm flipV="1">
              <a:off x="4160896" y="3293839"/>
              <a:ext cx="2747561" cy="271520"/>
            </a:xfrm>
            <a:prstGeom prst="straightConnector1">
              <a:avLst/>
            </a:prstGeom>
            <a:ln w="88900" cap="rnd">
              <a:solidFill>
                <a:srgbClr val="0000FF">
                  <a:alpha val="50000"/>
                </a:srgb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5295864" y="2875901"/>
              <a:ext cx="640339" cy="97683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87970" y="3157750"/>
              <a:ext cx="978677" cy="978677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 flipH="1" flipV="1">
              <a:off x="9490065" y="3852737"/>
              <a:ext cx="798750" cy="1"/>
            </a:xfrm>
            <a:prstGeom prst="line">
              <a:avLst/>
            </a:prstGeom>
            <a:ln w="1079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272670" y="3336369"/>
              <a:ext cx="1977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rPr>
                <a:t>Walking</a:t>
              </a:r>
              <a:endParaRPr lang="en-US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511100" y="4405417"/>
            <a:ext cx="1977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>
                    <a:lumMod val="90000"/>
                  </a:schemeClr>
                </a:solidFill>
                <a:latin typeface="Arial" charset="0"/>
                <a:ea typeface="Arial" charset="0"/>
                <a:cs typeface="Arial" charset="0"/>
              </a:rPr>
              <a:t>iOS Application</a:t>
            </a:r>
            <a:endParaRPr lang="en-US" sz="2400" dirty="0">
              <a:solidFill>
                <a:schemeClr val="bg2">
                  <a:lumMod val="9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41718" y="4249317"/>
            <a:ext cx="2439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>
                    <a:lumMod val="90000"/>
                  </a:schemeClr>
                </a:solidFill>
                <a:latin typeface="Arial" charset="0"/>
                <a:ea typeface="Arial" charset="0"/>
                <a:cs typeface="Arial" charset="0"/>
              </a:rPr>
              <a:t>Preprocessing</a:t>
            </a:r>
          </a:p>
          <a:p>
            <a:pPr algn="ctr"/>
            <a:r>
              <a:rPr lang="en-US" sz="2400" dirty="0" smtClean="0">
                <a:solidFill>
                  <a:schemeClr val="bg2">
                    <a:lumMod val="90000"/>
                  </a:schemeClr>
                </a:solidFill>
                <a:latin typeface="Arial" charset="0"/>
                <a:ea typeface="Arial" charset="0"/>
                <a:cs typeface="Arial" charset="0"/>
              </a:rPr>
              <a:t>Program</a:t>
            </a:r>
            <a:endParaRPr lang="en-US" sz="2400" dirty="0">
              <a:solidFill>
                <a:schemeClr val="bg2">
                  <a:lumMod val="9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53491" y="2641015"/>
            <a:ext cx="128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SM2/3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94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Future Work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Improving preprocessing and performance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Hardware setups for other datasets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Real-time system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Thesis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22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1" name="Rectangle 10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101" y="2094899"/>
            <a:ext cx="2980546" cy="37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1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1999" cy="23876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Additional Slides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9" name="Rectangle 8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39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Preprocessing: Window Segmentation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8" name="Rectangle 17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Content Placeholder 7"/>
          <p:cNvGraphicFramePr>
            <a:graphicFrameLocks/>
          </p:cNvGraphicFramePr>
          <p:nvPr>
            <p:extLst/>
          </p:nvPr>
        </p:nvGraphicFramePr>
        <p:xfrm>
          <a:off x="2250834" y="2265663"/>
          <a:ext cx="7383655" cy="227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2012"/>
                <a:gridCol w="2466754"/>
                <a:gridCol w="1404889"/>
              </a:tblGrid>
              <a:tr h="375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Dataset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Window Size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Overlap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/>
                    </a:solidFill>
                  </a:tcPr>
                </a:tc>
              </a:tr>
              <a:tr h="375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Opportunity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12 samples (0.36 s)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50%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</a:tr>
              <a:tr h="375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PAMAP2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18 samples (0.56 s)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-10%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</a:tr>
              <a:tr h="37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Daphnet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-Gait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16 samples (0.48 s)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50%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</a:tr>
              <a:tr h="375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Smartphone</a:t>
                      </a:r>
                      <a:r>
                        <a:rPr lang="en-US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(Raw)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64 samples (1.28 s)</a:t>
                      </a: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50%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</a:tr>
              <a:tr h="39629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Smartphone</a:t>
                      </a:r>
                      <a:r>
                        <a:rPr lang="en-US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(Feature Extracted)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128 samples (2.56 s)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50%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45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DL Models Performance Variables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14 out of 28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8" name="Rectangle 17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Subtitl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Window size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Overlap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Hidden Layer(s) Size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Number of Layers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8382071"/>
              </p:ext>
            </p:extLst>
          </p:nvPr>
        </p:nvGraphicFramePr>
        <p:xfrm>
          <a:off x="5419474" y="1455401"/>
          <a:ext cx="4638256" cy="2384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8245013"/>
              </p:ext>
            </p:extLst>
          </p:nvPr>
        </p:nvGraphicFramePr>
        <p:xfrm>
          <a:off x="5188688" y="3686840"/>
          <a:ext cx="4869042" cy="2336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5360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Opportunity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40892"/>
            <a:ext cx="4669465" cy="434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Model Overview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Topology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5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-layer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fully connected network with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56 units each hidden dimension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  <a:sym typeface="Wingdings"/>
              </a:rPr>
              <a:t>Size: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Wingdings"/>
              </a:rPr>
              <a:t>0.998 MB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pl-PL" sz="2000" b="1" dirty="0" smtClean="0">
                <a:latin typeface="Arial" charset="0"/>
                <a:ea typeface="Arial" charset="0"/>
                <a:cs typeface="Arial" charset="0"/>
              </a:rPr>
              <a:t>Input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Dimension</a:t>
            </a:r>
            <a:r>
              <a:rPr lang="pl-PL" sz="2000" b="1"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pl-PL" sz="2000" dirty="0" smtClean="0">
                <a:latin typeface="Arial" charset="0"/>
                <a:ea typeface="Arial" charset="0"/>
                <a:cs typeface="Arial" charset="0"/>
              </a:rPr>
              <a:t>12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time points x 77 sensor features = 924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Model Type: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FC NN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800"/>
              </a:spcBef>
              <a:buNone/>
            </a:pPr>
            <a:endParaRPr lang="en-US" sz="3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40892"/>
            <a:ext cx="4970721" cy="434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Preprocessing</a:t>
            </a:r>
          </a:p>
          <a:p>
            <a:pPr marL="0" indent="0">
              <a:buNone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Selecting sensors with no connection dropping; For frame analysis, sliding windows of duration 0.4 second and 50% overlap</a:t>
            </a:r>
          </a:p>
          <a:p>
            <a:pPr marL="0" indent="0">
              <a:buNone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Performance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Test Accuracy: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89.65%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F-score: 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F</a:t>
            </a:r>
            <a:r>
              <a:rPr lang="pl-PL" sz="2000" baseline="-250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 - 0.602     </a:t>
            </a:r>
            <a:r>
              <a:rPr lang="pl-PL" sz="2000" dirty="0" err="1">
                <a:latin typeface="Arial" charset="0"/>
                <a:ea typeface="Arial" charset="0"/>
                <a:cs typeface="Arial" charset="0"/>
              </a:rPr>
              <a:t>F</a:t>
            </a:r>
            <a:r>
              <a:rPr lang="pl-PL" sz="2000" baseline="-25000" dirty="0" err="1">
                <a:latin typeface="Arial" charset="0"/>
                <a:ea typeface="Arial" charset="0"/>
                <a:cs typeface="Arial" charset="0"/>
              </a:rPr>
              <a:t>w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 – </a:t>
            </a:r>
            <a:r>
              <a:rPr lang="pl-PL" sz="2000" dirty="0" smtClean="0">
                <a:latin typeface="Arial" charset="0"/>
                <a:ea typeface="Arial" charset="0"/>
                <a:cs typeface="Arial" charset="0"/>
              </a:rPr>
              <a:t>0.892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Most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identifiable activities: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Open door 2, Close Door 2, Open Fridge, Open Drawer 3, Toggle Switch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1" name="Rectangle 10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01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9" name="Rectangle 18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37" y="1576232"/>
            <a:ext cx="3398756" cy="3398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654" y="1157457"/>
            <a:ext cx="3817531" cy="3817531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2 out </a:t>
            </a:r>
            <a:r>
              <a:rPr lang="en-US" sz="1600" smtClean="0">
                <a:latin typeface="Arial" charset="0"/>
                <a:ea typeface="Arial" charset="0"/>
                <a:cs typeface="Arial" charset="0"/>
              </a:rPr>
              <a:t>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21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PAMAP2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40892"/>
            <a:ext cx="4669465" cy="434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Model Overview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Topology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: 5-layer fully connected network with 55 units each hidden dimension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  <a:sym typeface="Wingdings"/>
              </a:rPr>
              <a:t>Size: 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/>
              </a:rPr>
              <a:t>0.984 MB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pl-PL" sz="2000" b="1" dirty="0" smtClean="0">
                <a:latin typeface="Arial" charset="0"/>
                <a:ea typeface="Arial" charset="0"/>
                <a:cs typeface="Arial" charset="0"/>
              </a:rPr>
              <a:t>Input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Dimension</a:t>
            </a:r>
            <a:r>
              <a:rPr lang="pl-PL" sz="2000" b="1"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18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time points x 52 sensor features = 936</a:t>
            </a:r>
            <a:endParaRPr lang="pl-PL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Model Type: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FC NN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800"/>
              </a:spcBef>
              <a:buNone/>
            </a:pPr>
            <a:endParaRPr lang="en-US" sz="3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40892"/>
            <a:ext cx="4970721" cy="434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Preprocessing</a:t>
            </a:r>
          </a:p>
          <a:p>
            <a:pPr marL="0" indent="0">
              <a:buNone/>
            </a:pP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Downsampled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the accelerometer data to 33.3Hz; Non-overlapping sliding windows of 0.96 seconds duration with ~0.1 second stepping between adjacent windows; Linear interpolation for missing values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Performance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Test Accuracy: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67.86%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F-score: 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F</a:t>
            </a:r>
            <a:r>
              <a:rPr lang="pl-PL" sz="2000" baseline="-250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pl-PL" sz="2000" dirty="0" smtClean="0">
                <a:latin typeface="Arial" charset="0"/>
                <a:ea typeface="Arial" charset="0"/>
                <a:cs typeface="Arial" charset="0"/>
              </a:rPr>
              <a:t>0.608      </a:t>
            </a:r>
            <a:r>
              <a:rPr lang="pl-PL" sz="2000" dirty="0" err="1">
                <a:latin typeface="Arial" charset="0"/>
                <a:ea typeface="Arial" charset="0"/>
                <a:cs typeface="Arial" charset="0"/>
              </a:rPr>
              <a:t>F</a:t>
            </a:r>
            <a:r>
              <a:rPr lang="pl-PL" sz="2000" baseline="-25000" dirty="0" err="1">
                <a:latin typeface="Arial" charset="0"/>
                <a:ea typeface="Arial" charset="0"/>
                <a:cs typeface="Arial" charset="0"/>
              </a:rPr>
              <a:t>w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pl-PL" sz="2000" dirty="0" smtClean="0">
                <a:latin typeface="Arial" charset="0"/>
                <a:ea typeface="Arial" charset="0"/>
                <a:cs typeface="Arial" charset="0"/>
              </a:rPr>
              <a:t>0.657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Most identifiable activities: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Lying, Sitting, Running, Cycling, Nordic Walking,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Ironing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1" name="Rectangle 10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742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Daphnet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of Freezing Gait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40892"/>
            <a:ext cx="4669465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Model Overview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Topology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: 5-layer fully connected network with 112 units each hidden dimension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  <a:sym typeface="Wingdings"/>
              </a:rPr>
              <a:t>Size: 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/>
              </a:rPr>
              <a:t>0.873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Wingdings"/>
              </a:rPr>
              <a:t>MB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pl-PL" sz="2000" b="1" dirty="0" smtClean="0">
                <a:latin typeface="Arial" charset="0"/>
                <a:ea typeface="Arial" charset="0"/>
                <a:cs typeface="Arial" charset="0"/>
              </a:rPr>
              <a:t>Input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Dimension</a:t>
            </a:r>
            <a:r>
              <a:rPr lang="pl-PL" sz="2000" b="1"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16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time points x 9 sensor features = 144</a:t>
            </a:r>
            <a:endParaRPr lang="pl-PL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Model Type: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FC NN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800"/>
              </a:spcBef>
              <a:buNone/>
            </a:pPr>
            <a:endParaRPr lang="en-US" sz="3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40892"/>
            <a:ext cx="4970721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Preprocessing</a:t>
            </a:r>
          </a:p>
          <a:p>
            <a:pPr marL="0" indent="0">
              <a:buNone/>
            </a:pP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Downsampled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the accelerometer data to 32Hz; For frame-by frame analysis, sliding</a:t>
            </a:r>
            <a:br>
              <a:rPr lang="en-US" sz="2000" dirty="0"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windows of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0.5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second duration and 50%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overlap</a:t>
            </a:r>
          </a:p>
          <a:p>
            <a:pPr marL="0" indent="0">
              <a:buNone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Performance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Test Accuracy: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71.90%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F-score: 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F</a:t>
            </a:r>
            <a:r>
              <a:rPr lang="pl-PL" sz="2000" baseline="-250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pl-PL" sz="2000" dirty="0" smtClean="0">
                <a:latin typeface="Arial" charset="0"/>
                <a:ea typeface="Arial" charset="0"/>
                <a:cs typeface="Arial" charset="0"/>
              </a:rPr>
              <a:t>0.617      </a:t>
            </a:r>
            <a:r>
              <a:rPr lang="pl-PL" sz="2000" dirty="0" err="1">
                <a:latin typeface="Arial" charset="0"/>
                <a:ea typeface="Arial" charset="0"/>
                <a:cs typeface="Arial" charset="0"/>
              </a:rPr>
              <a:t>F</a:t>
            </a:r>
            <a:r>
              <a:rPr lang="pl-PL" sz="2000" baseline="-25000" dirty="0" err="1">
                <a:latin typeface="Arial" charset="0"/>
                <a:ea typeface="Arial" charset="0"/>
                <a:cs typeface="Arial" charset="0"/>
              </a:rPr>
              <a:t>w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20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pl-PL" sz="2000" dirty="0" smtClean="0">
                <a:latin typeface="Arial" charset="0"/>
                <a:ea typeface="Arial" charset="0"/>
                <a:cs typeface="Arial" charset="0"/>
              </a:rPr>
              <a:t> 0.711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Most identifiable activities: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n/a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1" name="Rectangle 10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495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Smartphone-based HAR: Raw Data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40892"/>
            <a:ext cx="4669465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Model Overview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Topology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: 5-layer fully connected network with 72 units each hidden dimension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  <a:sym typeface="Wingdings"/>
              </a:rPr>
              <a:t>Size: 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/>
              </a:rPr>
              <a:t>0.711 MB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pl-PL" sz="2000" b="1" dirty="0" smtClean="0">
                <a:latin typeface="Arial" charset="0"/>
                <a:ea typeface="Arial" charset="0"/>
                <a:cs typeface="Arial" charset="0"/>
              </a:rPr>
              <a:t>Input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Dimension</a:t>
            </a:r>
            <a:r>
              <a:rPr lang="pl-PL" sz="2000" b="1"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64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time points x 6 sensor features = 384</a:t>
            </a:r>
            <a:endParaRPr lang="pl-PL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Model Type: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FC NN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800"/>
              </a:spcBef>
              <a:buNone/>
            </a:pPr>
            <a:endParaRPr lang="en-US" sz="3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40892"/>
            <a:ext cx="4970721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Preprocessing</a:t>
            </a:r>
          </a:p>
          <a:p>
            <a:pPr marL="0" indent="0">
              <a:buNone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For frame-by frame analysis, fixed-width sliding windows of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1.28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sec and 50% overlap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(64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readings/window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2000" dirty="0">
                <a:latin typeface="Arial" charset="0"/>
                <a:ea typeface="Arial" charset="0"/>
                <a:cs typeface="Arial" charset="0"/>
              </a:rPr>
            </a:b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Performance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Test Accuracy: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79.52%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F-score: 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F</a:t>
            </a:r>
            <a:r>
              <a:rPr lang="pl-PL" sz="2000" baseline="-250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 - 0.682      </a:t>
            </a:r>
            <a:r>
              <a:rPr lang="pl-PL" sz="2000" dirty="0" err="1">
                <a:latin typeface="Arial" charset="0"/>
                <a:ea typeface="Arial" charset="0"/>
                <a:cs typeface="Arial" charset="0"/>
              </a:rPr>
              <a:t>F</a:t>
            </a:r>
            <a:r>
              <a:rPr lang="pl-PL" sz="2000" baseline="-25000" dirty="0" err="1">
                <a:latin typeface="Arial" charset="0"/>
                <a:ea typeface="Arial" charset="0"/>
                <a:cs typeface="Arial" charset="0"/>
              </a:rPr>
              <a:t>w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 - 0.791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Most identifiable activities: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Walking, Walking Upstairs, Walking Downstairs, Sitting, Laying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1" name="Rectangle 10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715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23698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Smartphone-based HAR: Feature Extracted Data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40892"/>
            <a:ext cx="4669465" cy="4343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Model Overview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Topology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: 5-layer fully connected network with 70 units each hidden dimension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  <a:sym typeface="Wingdings"/>
              </a:rPr>
              <a:t>Size: 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/>
              </a:rPr>
              <a:t>0.882 MB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pl-PL" sz="2000" b="1" dirty="0" smtClean="0">
                <a:latin typeface="Arial" charset="0"/>
                <a:ea typeface="Arial" charset="0"/>
                <a:cs typeface="Arial" charset="0"/>
              </a:rPr>
              <a:t>Input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Dimension</a:t>
            </a:r>
            <a:r>
              <a:rPr lang="pl-PL" sz="2000" b="1"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561 feature extracted vector</a:t>
            </a:r>
            <a:endParaRPr lang="pl-PL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Model Type: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FC NN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800"/>
              </a:spcBef>
              <a:buNone/>
            </a:pPr>
            <a:endParaRPr lang="en-US" sz="3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40892"/>
            <a:ext cx="4970721" cy="4343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Preprocessing</a:t>
            </a:r>
          </a:p>
          <a:p>
            <a:pPr marL="0" indent="0">
              <a:buNone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(1) noise filters (2) fixed-width sliding windows of 2.56 sec and 50% overlap (128 readings/window) (3) acceleration signal separated with a Butterworth low-pass filter into body acceleration and gravity (4) range of calculations for feature extraction</a:t>
            </a:r>
            <a:br>
              <a:rPr lang="en-US" sz="2000" dirty="0"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2000" dirty="0">
                <a:latin typeface="Arial" charset="0"/>
                <a:ea typeface="Arial" charset="0"/>
                <a:cs typeface="Arial" charset="0"/>
              </a:rPr>
            </a:b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Performance</a:t>
            </a: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Test Accuracy: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92.79%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F-score: 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F</a:t>
            </a:r>
            <a:r>
              <a:rPr lang="pl-PL" sz="2000" baseline="-250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 - 0.804      </a:t>
            </a:r>
            <a:r>
              <a:rPr lang="pl-PL" sz="2000" dirty="0" err="1">
                <a:latin typeface="Arial" charset="0"/>
                <a:ea typeface="Arial" charset="0"/>
                <a:cs typeface="Arial" charset="0"/>
              </a:rPr>
              <a:t>F</a:t>
            </a:r>
            <a:r>
              <a:rPr lang="pl-PL" sz="2000" baseline="-25000" dirty="0" err="1">
                <a:latin typeface="Arial" charset="0"/>
                <a:ea typeface="Arial" charset="0"/>
                <a:cs typeface="Arial" charset="0"/>
              </a:rPr>
              <a:t>w</a:t>
            </a:r>
            <a:r>
              <a:rPr lang="pl-PL" sz="2000" dirty="0">
                <a:latin typeface="Arial" charset="0"/>
                <a:ea typeface="Arial" charset="0"/>
                <a:cs typeface="Arial" charset="0"/>
              </a:rPr>
              <a:t> - 0.927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Most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identifiable activities: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Walking, Walking Upstairs, Walking Downstairs, Standing, Laying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1" name="Rectangle 10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515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7" y="1576232"/>
            <a:ext cx="3398756" cy="339875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9" name="Rectangle 18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654" y="1157457"/>
            <a:ext cx="3817531" cy="3817531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2 out </a:t>
            </a:r>
            <a:r>
              <a:rPr lang="en-US" sz="1600" smtClean="0">
                <a:latin typeface="Arial" charset="0"/>
                <a:ea typeface="Arial" charset="0"/>
                <a:cs typeface="Arial" charset="0"/>
              </a:rPr>
              <a:t>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42121" y="1418197"/>
            <a:ext cx="6047247" cy="3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4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Human Activity Recognition (HAR)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154" y="1825625"/>
            <a:ext cx="3076058" cy="369127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8" name="Rectangle 17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Subtitl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Automatically detecting user’s action</a:t>
            </a:r>
          </a:p>
          <a:p>
            <a:pPr lvl="1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Activities of Daily Living</a:t>
            </a:r>
          </a:p>
          <a:p>
            <a:pPr lvl="1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Fitness</a:t>
            </a:r>
          </a:p>
          <a:p>
            <a:pPr lvl="1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Physical conditions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1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Overview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Objective: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Create system to detect human user’s activity</a:t>
            </a:r>
          </a:p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Intermediate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Datasets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DL Models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Models2Chip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Demo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4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1" name="Rectangle 10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376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1999" cy="23876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1. Datasets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5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9" name="Rectangle 8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608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0" name="Rectangle 9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76" y="979299"/>
            <a:ext cx="7037541" cy="4327868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6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sz="half" idx="1"/>
          </p:nvPr>
        </p:nvSpPr>
        <p:spPr>
          <a:xfrm>
            <a:off x="8600374" y="1864150"/>
            <a:ext cx="2717045" cy="294176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Voice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Vision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Text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HAR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Medical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8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HAR Datasets: Overview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28600" y="188259"/>
            <a:ext cx="11739282" cy="6414247"/>
            <a:chOff x="228600" y="188259"/>
            <a:chExt cx="11739282" cy="6414247"/>
          </a:xfrm>
        </p:grpSpPr>
        <p:sp>
          <p:nvSpPr>
            <p:cNvPr id="18" name="Rectangle 17"/>
            <p:cNvSpPr/>
            <p:nvPr/>
          </p:nvSpPr>
          <p:spPr>
            <a:xfrm>
              <a:off x="376518" y="349624"/>
              <a:ext cx="11430000" cy="6104964"/>
            </a:xfrm>
            <a:prstGeom prst="rect">
              <a:avLst/>
            </a:prstGeom>
            <a:noFill/>
            <a:ln w="28575">
              <a:solidFill>
                <a:srgbClr val="9B130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519" y="5592726"/>
              <a:ext cx="2355984" cy="86186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228600" y="188259"/>
              <a:ext cx="11739282" cy="6414247"/>
            </a:xfrm>
            <a:prstGeom prst="rect">
              <a:avLst/>
            </a:prstGeom>
            <a:noFill/>
            <a:ln w="57150">
              <a:solidFill>
                <a:srgbClr val="9B13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1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642358" y="1801906"/>
          <a:ext cx="10911766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323"/>
                <a:gridCol w="2442408"/>
                <a:gridCol w="1041991"/>
                <a:gridCol w="1190847"/>
                <a:gridCol w="1063255"/>
                <a:gridCol w="1658680"/>
                <a:gridCol w="1615262"/>
              </a:tblGrid>
              <a:tr h="375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Dataset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Description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Sample Size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#</a:t>
                      </a:r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of Samples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#</a:t>
                      </a:r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of Classes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Sensors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Pre-processing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/>
                    </a:solidFill>
                  </a:tcPr>
                </a:tc>
              </a:tr>
              <a:tr h="375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Opportunity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Activities of Daily Living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77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650k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18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7 IMUs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Window</a:t>
                      </a:r>
                      <a:r>
                        <a:rPr lang="en-US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Segmentation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</a:tr>
              <a:tr h="375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PAMAP2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Activities of Daily Living</a:t>
                      </a: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52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473k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13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 IMUs and HR monitor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Window</a:t>
                      </a:r>
                      <a:r>
                        <a:rPr lang="en-US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Segmentation</a:t>
                      </a:r>
                      <a:endParaRPr lang="en-US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</a:tr>
              <a:tr h="37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Daphnet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-Gait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Detecting</a:t>
                      </a:r>
                      <a:r>
                        <a:rPr lang="en-US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Freezing for Parkinson’s Patients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470k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 Acceleration Sensors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Window</a:t>
                      </a:r>
                      <a:r>
                        <a:rPr lang="en-US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Segmentation</a:t>
                      </a:r>
                      <a:endParaRPr lang="en-US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50196"/>
                      </a:srgbClr>
                    </a:solidFill>
                  </a:tcPr>
                </a:tc>
              </a:tr>
              <a:tr h="375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Smartphone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Detecting basic physical activities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35k</a:t>
                      </a: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13</a:t>
                      </a: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Accelerometer Gyroscope</a:t>
                      </a: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Window</a:t>
                      </a:r>
                      <a:r>
                        <a:rPr lang="en-US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Segmentation</a:t>
                      </a:r>
                      <a:endParaRPr lang="en-US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rgbClr val="9B1302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Subtitle 2"/>
          <p:cNvSpPr txBox="1">
            <a:spLocks/>
          </p:cNvSpPr>
          <p:nvPr/>
        </p:nvSpPr>
        <p:spPr>
          <a:xfrm>
            <a:off x="10510448" y="6098206"/>
            <a:ext cx="1312399" cy="279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7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out of 22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5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4815</TotalTime>
  <Words>2162</Words>
  <Application>Microsoft Macintosh PowerPoint</Application>
  <PresentationFormat>Widescreen</PresentationFormat>
  <Paragraphs>487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Mangal</vt:lpstr>
      <vt:lpstr>Wingdings</vt:lpstr>
      <vt:lpstr>Office Theme</vt:lpstr>
      <vt:lpstr>Human Activity Recognition</vt:lpstr>
      <vt:lpstr>PowerPoint Presentation</vt:lpstr>
      <vt:lpstr>PowerPoint Presentation</vt:lpstr>
      <vt:lpstr>PowerPoint Presentation</vt:lpstr>
      <vt:lpstr>Human Activity Recognition (HAR)</vt:lpstr>
      <vt:lpstr>Overview</vt:lpstr>
      <vt:lpstr>1. Datasets</vt:lpstr>
      <vt:lpstr>PowerPoint Presentation</vt:lpstr>
      <vt:lpstr>HAR Datasets: Overview</vt:lpstr>
      <vt:lpstr>Opportunity</vt:lpstr>
      <vt:lpstr>PAMAP2</vt:lpstr>
      <vt:lpstr>Daphnet Freezing of Gait</vt:lpstr>
      <vt:lpstr>Smartphone-based HAR</vt:lpstr>
      <vt:lpstr>2. DL Models</vt:lpstr>
      <vt:lpstr>Preprocessing</vt:lpstr>
      <vt:lpstr>DL Models Summary</vt:lpstr>
      <vt:lpstr>3. Models2Chip</vt:lpstr>
      <vt:lpstr>PowerPoint Presentation</vt:lpstr>
      <vt:lpstr>4. Demo</vt:lpstr>
      <vt:lpstr>HAR with Smartphone</vt:lpstr>
      <vt:lpstr>iOS Application</vt:lpstr>
      <vt:lpstr>Preprocessing Program</vt:lpstr>
      <vt:lpstr>Next Steps</vt:lpstr>
      <vt:lpstr>Next Steps</vt:lpstr>
      <vt:lpstr>Future Work</vt:lpstr>
      <vt:lpstr>Additional Slides</vt:lpstr>
      <vt:lpstr>Preprocessing: Window Segmentation</vt:lpstr>
      <vt:lpstr>DL Models Performance Variables</vt:lpstr>
      <vt:lpstr>Opportunity</vt:lpstr>
      <vt:lpstr>PAMAP2</vt:lpstr>
      <vt:lpstr>Daphnet of Freezing Gait</vt:lpstr>
      <vt:lpstr>Smartphone-based HAR: Raw Data</vt:lpstr>
      <vt:lpstr>Smartphone-based HAR: Feature Extracted Data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Datasets</dc:title>
  <dc:creator>Sreela Kodali</dc:creator>
  <cp:lastModifiedBy>Sreela Kodali</cp:lastModifiedBy>
  <cp:revision>124</cp:revision>
  <dcterms:created xsi:type="dcterms:W3CDTF">2017-07-06T14:33:12Z</dcterms:created>
  <dcterms:modified xsi:type="dcterms:W3CDTF">2017-08-24T06:40:30Z</dcterms:modified>
</cp:coreProperties>
</file>